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03" r:id="rId2"/>
    <p:sldId id="302" r:id="rId3"/>
    <p:sldId id="294" r:id="rId4"/>
    <p:sldId id="304" r:id="rId5"/>
    <p:sldId id="305" r:id="rId6"/>
    <p:sldId id="308" r:id="rId7"/>
    <p:sldId id="309" r:id="rId8"/>
    <p:sldId id="315" r:id="rId9"/>
    <p:sldId id="316" r:id="rId10"/>
    <p:sldId id="313" r:id="rId11"/>
  </p:sldIdLst>
  <p:sldSz cx="7561263" cy="7561263"/>
  <p:notesSz cx="6873875" cy="1006316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5203"/>
    <a:srgbClr val="7FAB29"/>
    <a:srgbClr val="5E676B"/>
    <a:srgbClr val="B22336"/>
    <a:srgbClr val="DBDCE0"/>
    <a:srgbClr val="F4DEE0"/>
    <a:srgbClr val="F1F2F3"/>
    <a:srgbClr val="F1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66" autoAdjust="0"/>
    <p:restoredTop sz="94660"/>
  </p:normalViewPr>
  <p:slideViewPr>
    <p:cSldViewPr snapToObjects="1">
      <p:cViewPr>
        <p:scale>
          <a:sx n="98" d="100"/>
          <a:sy n="98" d="100"/>
        </p:scale>
        <p:origin x="-1908" y="-78"/>
      </p:cViewPr>
      <p:guideLst>
        <p:guide orient="horz" pos="1814"/>
        <p:guide pos="18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150" cy="503238"/>
          </a:xfrm>
          <a:prstGeom prst="rect">
            <a:avLst/>
          </a:prstGeom>
        </p:spPr>
        <p:txBody>
          <a:bodyPr vert="horz" wrap="square" lIns="96780" tIns="48390" rIns="96780" bIns="48390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94138" y="0"/>
            <a:ext cx="2978150" cy="503238"/>
          </a:xfrm>
          <a:prstGeom prst="rect">
            <a:avLst/>
          </a:prstGeom>
        </p:spPr>
        <p:txBody>
          <a:bodyPr vert="horz" wrap="square" lIns="96780" tIns="48390" rIns="96780" bIns="48390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09E5F682-86F3-4095-86A0-47C39E90E898}" type="datetime1">
              <a:rPr lang="de-DE"/>
              <a:pPr>
                <a:defRPr/>
              </a:pPr>
              <a:t>25.01.2013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558338"/>
            <a:ext cx="2978150" cy="503237"/>
          </a:xfrm>
          <a:prstGeom prst="rect">
            <a:avLst/>
          </a:prstGeom>
        </p:spPr>
        <p:txBody>
          <a:bodyPr vert="horz" wrap="square" lIns="96780" tIns="48390" rIns="96780" bIns="48390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94138" y="9558338"/>
            <a:ext cx="2978150" cy="503237"/>
          </a:xfrm>
          <a:prstGeom prst="rect">
            <a:avLst/>
          </a:prstGeom>
        </p:spPr>
        <p:txBody>
          <a:bodyPr vert="horz" wrap="square" lIns="96780" tIns="48390" rIns="96780" bIns="48390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A9D147BD-F701-4688-9B71-9534E78493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503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150" cy="503238"/>
          </a:xfrm>
          <a:prstGeom prst="rect">
            <a:avLst/>
          </a:prstGeom>
        </p:spPr>
        <p:txBody>
          <a:bodyPr vert="horz" wrap="square" lIns="96780" tIns="48390" rIns="96780" bIns="48390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94138" y="0"/>
            <a:ext cx="2978150" cy="503238"/>
          </a:xfrm>
          <a:prstGeom prst="rect">
            <a:avLst/>
          </a:prstGeom>
        </p:spPr>
        <p:txBody>
          <a:bodyPr vert="horz" wrap="square" lIns="96780" tIns="48390" rIns="96780" bIns="48390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3A0594B9-BF8C-4C49-B1B9-554558965DF1}" type="datetime1">
              <a:rPr lang="de-DE"/>
              <a:pPr>
                <a:defRPr/>
              </a:pPr>
              <a:t>25.01.2013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549400" y="754063"/>
            <a:ext cx="3775075" cy="3775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6780" tIns="48390" rIns="96780" bIns="4839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AT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7388" y="4779963"/>
            <a:ext cx="5499100" cy="4529137"/>
          </a:xfrm>
          <a:prstGeom prst="rect">
            <a:avLst/>
          </a:prstGeom>
        </p:spPr>
        <p:txBody>
          <a:bodyPr vert="horz" wrap="square" lIns="96780" tIns="48390" rIns="96780" bIns="4839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AT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58338"/>
            <a:ext cx="2978150" cy="503237"/>
          </a:xfrm>
          <a:prstGeom prst="rect">
            <a:avLst/>
          </a:prstGeom>
        </p:spPr>
        <p:txBody>
          <a:bodyPr vert="horz" wrap="square" lIns="96780" tIns="48390" rIns="96780" bIns="48390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94138" y="9558338"/>
            <a:ext cx="2978150" cy="503237"/>
          </a:xfrm>
          <a:prstGeom prst="rect">
            <a:avLst/>
          </a:prstGeom>
        </p:spPr>
        <p:txBody>
          <a:bodyPr vert="horz" wrap="square" lIns="96780" tIns="48390" rIns="96780" bIns="48390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56234210-92E4-4C99-AE66-E7C3295FD3CF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83859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549400" y="754063"/>
            <a:ext cx="3775075" cy="3775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AT" dirty="0" smtClean="0"/>
          </a:p>
        </p:txBody>
      </p:sp>
      <p:sp>
        <p:nvSpPr>
          <p:cNvPr id="1946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508483-9230-4B93-86C3-85547F1FA099}" type="slidenum">
              <a:rPr lang="de-AT" smtClean="0"/>
              <a:pPr/>
              <a:t>1</a:t>
            </a:fld>
            <a:endParaRPr lang="de-A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549400" y="754063"/>
            <a:ext cx="3775075" cy="3775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AT" dirty="0" smtClean="0"/>
          </a:p>
        </p:txBody>
      </p:sp>
      <p:sp>
        <p:nvSpPr>
          <p:cNvPr id="1946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508483-9230-4B93-86C3-85547F1FA099}" type="slidenum">
              <a:rPr lang="de-AT" smtClean="0"/>
              <a:pPr/>
              <a:t>10</a:t>
            </a:fld>
            <a:endParaRPr lang="de-A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549400" y="754063"/>
            <a:ext cx="3775075" cy="3775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AT" dirty="0" smtClean="0"/>
          </a:p>
        </p:txBody>
      </p:sp>
      <p:sp>
        <p:nvSpPr>
          <p:cNvPr id="1946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508483-9230-4B93-86C3-85547F1FA099}" type="slidenum">
              <a:rPr lang="de-AT" smtClean="0"/>
              <a:pPr/>
              <a:t>2</a:t>
            </a:fld>
            <a:endParaRPr lang="de-A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549400" y="754063"/>
            <a:ext cx="3775075" cy="3775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AT" dirty="0" smtClean="0"/>
          </a:p>
        </p:txBody>
      </p:sp>
      <p:sp>
        <p:nvSpPr>
          <p:cNvPr id="1946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508483-9230-4B93-86C3-85547F1FA099}" type="slidenum">
              <a:rPr lang="de-AT" smtClean="0"/>
              <a:pPr/>
              <a:t>3</a:t>
            </a:fld>
            <a:endParaRPr lang="de-A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549400" y="754063"/>
            <a:ext cx="3775075" cy="3775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AT" dirty="0" smtClean="0"/>
          </a:p>
        </p:txBody>
      </p:sp>
      <p:sp>
        <p:nvSpPr>
          <p:cNvPr id="1946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508483-9230-4B93-86C3-85547F1FA099}" type="slidenum">
              <a:rPr lang="de-AT" smtClean="0"/>
              <a:pPr/>
              <a:t>4</a:t>
            </a:fld>
            <a:endParaRPr lang="de-A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549400" y="754063"/>
            <a:ext cx="3775075" cy="3775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AT" dirty="0" smtClean="0"/>
          </a:p>
        </p:txBody>
      </p:sp>
      <p:sp>
        <p:nvSpPr>
          <p:cNvPr id="1946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508483-9230-4B93-86C3-85547F1FA099}" type="slidenum">
              <a:rPr lang="de-AT" smtClean="0"/>
              <a:pPr/>
              <a:t>5</a:t>
            </a:fld>
            <a:endParaRPr lang="de-A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549400" y="754063"/>
            <a:ext cx="3775075" cy="3775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AT" dirty="0" smtClean="0"/>
          </a:p>
        </p:txBody>
      </p:sp>
      <p:sp>
        <p:nvSpPr>
          <p:cNvPr id="1946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508483-9230-4B93-86C3-85547F1FA099}" type="slidenum">
              <a:rPr lang="de-AT" smtClean="0"/>
              <a:pPr/>
              <a:t>6</a:t>
            </a:fld>
            <a:endParaRPr lang="de-A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549400" y="754063"/>
            <a:ext cx="3775075" cy="3775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AT" dirty="0" smtClean="0"/>
          </a:p>
        </p:txBody>
      </p:sp>
      <p:sp>
        <p:nvSpPr>
          <p:cNvPr id="1946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508483-9230-4B93-86C3-85547F1FA099}" type="slidenum">
              <a:rPr lang="de-AT" smtClean="0"/>
              <a:pPr/>
              <a:t>7</a:t>
            </a:fld>
            <a:endParaRPr lang="de-A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549400" y="754063"/>
            <a:ext cx="3775075" cy="3775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AT" dirty="0" smtClean="0"/>
          </a:p>
        </p:txBody>
      </p:sp>
      <p:sp>
        <p:nvSpPr>
          <p:cNvPr id="1946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508483-9230-4B93-86C3-85547F1FA099}" type="slidenum">
              <a:rPr lang="de-AT" smtClean="0"/>
              <a:pPr/>
              <a:t>8</a:t>
            </a:fld>
            <a:endParaRPr lang="de-A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549400" y="754063"/>
            <a:ext cx="3775075" cy="3775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AT" dirty="0" smtClean="0"/>
          </a:p>
        </p:txBody>
      </p:sp>
      <p:sp>
        <p:nvSpPr>
          <p:cNvPr id="1946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508483-9230-4B93-86C3-85547F1FA099}" type="slidenum">
              <a:rPr lang="de-AT" smtClean="0"/>
              <a:pPr/>
              <a:t>9</a:t>
            </a:fld>
            <a:endParaRPr lang="de-A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7287" y="4858812"/>
            <a:ext cx="6427074" cy="1501751"/>
          </a:xfrm>
        </p:spPr>
        <p:txBody>
          <a:bodyPr anchor="t"/>
          <a:lstStyle>
            <a:lvl1pPr algn="l">
              <a:defRPr sz="4000" b="1" cap="all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97287" y="3204786"/>
            <a:ext cx="6427074" cy="165402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E344C-9557-4666-BF72-F2BB70A0645F}" type="datetime1">
              <a:rPr lang="de-DE"/>
              <a:pPr>
                <a:defRPr/>
              </a:pPr>
              <a:t>25.01.2013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04BAE-BE3A-4CBF-BF70-79A7FCAF1486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378063" y="302801"/>
            <a:ext cx="6805137" cy="126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  <a:endParaRPr lang="de-AT" smtClean="0"/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78063" y="1764295"/>
            <a:ext cx="6805137" cy="499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78063" y="7008171"/>
            <a:ext cx="1764295" cy="40256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E1342EAE-9FB5-4B99-8D15-F1879D078A98}" type="datetime1">
              <a:rPr lang="de-DE"/>
              <a:pPr>
                <a:defRPr/>
              </a:pPr>
              <a:t>25.01.2013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83432" y="7008171"/>
            <a:ext cx="2394400" cy="40256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418905" y="7008171"/>
            <a:ext cx="1764295" cy="40256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017B7FB4-4398-4F02-9847-E5B8094EA441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entury Gothic" pitchFamily="34" charset="0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6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6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6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6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6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6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6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6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Century Gothic" pitchFamily="34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Century Gothic" pitchFamily="34" charset="0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entury Gothic" pitchFamily="34" charset="0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Century Gothic" pitchFamily="34" charset="0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Century Gothic" pitchFamily="34" charset="0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umweltv.at/" TargetMode="External"/><Relationship Id="rId5" Type="http://schemas.openxmlformats.org/officeDocument/2006/relationships/hyperlink" Target="http://www.facebook.com/umweltv.at" TargetMode="Externa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leitfaden_Schulen.pdf" TargetMode="External"/><Relationship Id="rId5" Type="http://schemas.openxmlformats.org/officeDocument/2006/relationships/hyperlink" Target="http://www.umweltv.at" TargetMode="Externa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beate.koeb@lsr-vbg.gv.at" TargetMode="External"/><Relationship Id="rId3" Type="http://schemas.openxmlformats.org/officeDocument/2006/relationships/image" Target="../media/image3.jpeg"/><Relationship Id="rId7" Type="http://schemas.openxmlformats.org/officeDocument/2006/relationships/hyperlink" Target="mailto:Elisabeth.Mettauer-Stubler@lsr-vbg.gv.a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grid.benedikt@aon.at" TargetMode="External"/><Relationship Id="rId5" Type="http://schemas.openxmlformats.org/officeDocument/2006/relationships/hyperlink" Target="mailto:j.ulmer@gemeindehaus.at" TargetMode="External"/><Relationship Id="rId4" Type="http://schemas.openxmlformats.org/officeDocument/2006/relationships/image" Target="../media/image4.jpeg"/><Relationship Id="rId9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I:\PROJEKTE\UMWELTWOCHE\2013\CI-CD\header-2013-Bil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28" y="3055131"/>
            <a:ext cx="2871300" cy="329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2947191" y="2925535"/>
            <a:ext cx="4433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000" b="1" dirty="0" smtClean="0">
                <a:solidFill>
                  <a:srgbClr val="255203"/>
                </a:solidFill>
                <a:latin typeface="Century Gothic" charset="0"/>
              </a:rPr>
              <a:t>Informationen für Schulen</a:t>
            </a:r>
            <a:endParaRPr lang="de-DE" sz="3000" b="1" dirty="0">
              <a:solidFill>
                <a:srgbClr val="255203"/>
              </a:solidFill>
              <a:latin typeface="Century Gothic" charset="0"/>
            </a:endParaRPr>
          </a:p>
        </p:txBody>
      </p:sp>
      <p:pic>
        <p:nvPicPr>
          <p:cNvPr id="1026" name="Picture 2" descr="I:\PROJEKTE\UMWELTWOCHE\2013\CI-CD\Buchtstaben_2013-neu\buchst-2012-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27" y="135225"/>
            <a:ext cx="6791804" cy="212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2966645" y="5760851"/>
            <a:ext cx="44143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7FAB29"/>
                </a:solidFill>
                <a:latin typeface="Century Gothic" charset="0"/>
              </a:rPr>
              <a:t>Schwerpunktthema: Lebensmittel</a:t>
            </a:r>
          </a:p>
        </p:txBody>
      </p:sp>
    </p:spTree>
    <p:extLst>
      <p:ext uri="{BB962C8B-B14F-4D97-AF65-F5344CB8AC3E}">
        <p14:creationId xmlns:p14="http://schemas.microsoft.com/office/powerpoint/2010/main" val="402774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I:\PROJEKTE\UMWELTWOCHE\2013\CI-CD\header-2013-Bil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28" y="3055131"/>
            <a:ext cx="2871300" cy="329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2947191" y="2925535"/>
            <a:ext cx="46140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000" b="1" dirty="0" smtClean="0">
                <a:solidFill>
                  <a:srgbClr val="255203"/>
                </a:solidFill>
                <a:latin typeface="Century Gothic" charset="0"/>
              </a:rPr>
              <a:t>Danke für die Aufmerksamkeit</a:t>
            </a:r>
          </a:p>
          <a:p>
            <a:r>
              <a:rPr lang="de-DE" sz="3000" b="1" dirty="0">
                <a:solidFill>
                  <a:srgbClr val="255203"/>
                </a:solidFill>
                <a:latin typeface="Century Gothic" charset="0"/>
              </a:rPr>
              <a:t>u</a:t>
            </a:r>
            <a:r>
              <a:rPr lang="de-DE" sz="3000" b="1" dirty="0" smtClean="0">
                <a:solidFill>
                  <a:srgbClr val="255203"/>
                </a:solidFill>
                <a:latin typeface="Century Gothic" charset="0"/>
              </a:rPr>
              <a:t>nd viel Freude mit und in der Umweltwoche!</a:t>
            </a:r>
            <a:endParaRPr lang="de-DE" sz="3000" b="1" dirty="0">
              <a:solidFill>
                <a:srgbClr val="255203"/>
              </a:solidFill>
              <a:latin typeface="Century Gothic" charset="0"/>
            </a:endParaRPr>
          </a:p>
        </p:txBody>
      </p:sp>
      <p:pic>
        <p:nvPicPr>
          <p:cNvPr id="1026" name="Picture 2" descr="I:\PROJEKTE\UMWELTWOCHE\2013\CI-CD\Buchtstaben_2013-neu\buchst-2012-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27" y="135225"/>
            <a:ext cx="6791804" cy="212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2966645" y="5760851"/>
            <a:ext cx="44143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7FAB29"/>
                </a:solidFill>
                <a:latin typeface="Century Gothic" charset="0"/>
              </a:rPr>
              <a:t>Schwerpunktthema: Lebensmittel</a:t>
            </a:r>
          </a:p>
        </p:txBody>
      </p:sp>
    </p:spTree>
    <p:extLst>
      <p:ext uri="{BB962C8B-B14F-4D97-AF65-F5344CB8AC3E}">
        <p14:creationId xmlns:p14="http://schemas.microsoft.com/office/powerpoint/2010/main" val="393027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I:\PROJEKTE\UMWELTWOCHE\2013\CI-CD\logos2013-jpg\aufweiss-4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804" y="-12352"/>
            <a:ext cx="3240558" cy="154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Line 17"/>
          <p:cNvSpPr>
            <a:spLocks noChangeShapeType="1"/>
          </p:cNvSpPr>
          <p:nvPr/>
        </p:nvSpPr>
        <p:spPr bwMode="auto">
          <a:xfrm flipV="1">
            <a:off x="2862672" y="-12352"/>
            <a:ext cx="8929" cy="3067483"/>
          </a:xfrm>
          <a:prstGeom prst="line">
            <a:avLst/>
          </a:prstGeom>
          <a:noFill/>
          <a:ln w="6350">
            <a:solidFill>
              <a:srgbClr val="DBDCE0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081" name="Text Box 47"/>
          <p:cNvSpPr txBox="1">
            <a:spLocks noChangeArrowheads="1"/>
          </p:cNvSpPr>
          <p:nvPr/>
        </p:nvSpPr>
        <p:spPr bwMode="auto">
          <a:xfrm>
            <a:off x="45216" y="1428756"/>
            <a:ext cx="23290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255203"/>
                </a:solidFill>
                <a:latin typeface="Century Gothic" charset="0"/>
              </a:rPr>
              <a:t>Samstag, </a:t>
            </a:r>
            <a:r>
              <a:rPr lang="de-DE" sz="1200" b="1" dirty="0" smtClean="0">
                <a:solidFill>
                  <a:srgbClr val="255203"/>
                </a:solidFill>
                <a:latin typeface="Century Gothic" charset="0"/>
              </a:rPr>
              <a:t>01. JUNI  2013 </a:t>
            </a:r>
            <a:r>
              <a:rPr lang="de-DE" sz="1200" dirty="0">
                <a:solidFill>
                  <a:srgbClr val="255203"/>
                </a:solidFill>
                <a:latin typeface="Century Gothic" charset="0"/>
              </a:rPr>
              <a:t>bis </a:t>
            </a:r>
          </a:p>
          <a:p>
            <a:r>
              <a:rPr lang="de-DE" sz="1200" dirty="0" smtClean="0">
                <a:solidFill>
                  <a:srgbClr val="255203"/>
                </a:solidFill>
                <a:latin typeface="Century Gothic" charset="0"/>
              </a:rPr>
              <a:t>Sonntag, </a:t>
            </a:r>
            <a:r>
              <a:rPr lang="de-DE" sz="1200" b="1" dirty="0" smtClean="0">
                <a:solidFill>
                  <a:srgbClr val="255203"/>
                </a:solidFill>
                <a:latin typeface="Century Gothic" charset="0"/>
              </a:rPr>
              <a:t>09. JUNI  2013</a:t>
            </a:r>
            <a:endParaRPr lang="de-DE" sz="1200" b="1" dirty="0">
              <a:solidFill>
                <a:srgbClr val="255203"/>
              </a:solidFill>
              <a:latin typeface="Century Gothic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938789" y="1890421"/>
            <a:ext cx="444224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000" b="1" dirty="0">
                <a:solidFill>
                  <a:srgbClr val="255203"/>
                </a:solidFill>
                <a:latin typeface="Century Gothic" charset="0"/>
              </a:rPr>
              <a:t>Was ist die Umweltwoche?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2970541" y="2926405"/>
            <a:ext cx="4410490" cy="374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lvl="0" indent="-266700">
              <a:lnSpc>
                <a:spcPct val="120000"/>
              </a:lnSpc>
              <a:buBlip>
                <a:blip r:embed="rId4"/>
              </a:buBlip>
            </a:pPr>
            <a:r>
              <a:rPr lang="de-DE" dirty="0">
                <a:solidFill>
                  <a:srgbClr val="255203"/>
                </a:solidFill>
                <a:latin typeface="Century Gothic" charset="0"/>
              </a:rPr>
              <a:t>Schaufenster für Umwelt-Aktivitäten rund um den Welt-Umwelttag (05.06.)</a:t>
            </a:r>
          </a:p>
          <a:p>
            <a:pPr marL="266700" indent="-266700">
              <a:lnSpc>
                <a:spcPct val="120000"/>
              </a:lnSpc>
              <a:buBlip>
                <a:blip r:embed="rId4"/>
              </a:buBlip>
            </a:pPr>
            <a:r>
              <a:rPr lang="de-DE" dirty="0">
                <a:solidFill>
                  <a:srgbClr val="255203"/>
                </a:solidFill>
                <a:latin typeface="Century Gothic" charset="0"/>
              </a:rPr>
              <a:t>Sympathisches Extra-Lebenszeichen von allen, </a:t>
            </a:r>
            <a:br>
              <a:rPr lang="de-DE" dirty="0">
                <a:solidFill>
                  <a:srgbClr val="255203"/>
                </a:solidFill>
                <a:latin typeface="Century Gothic" charset="0"/>
              </a:rPr>
            </a:br>
            <a:r>
              <a:rPr lang="de-DE" dirty="0">
                <a:solidFill>
                  <a:srgbClr val="255203"/>
                </a:solidFill>
                <a:latin typeface="Century Gothic" charset="0"/>
              </a:rPr>
              <a:t>die sich das ganze Jahr um die Umwelt kümmern </a:t>
            </a:r>
          </a:p>
          <a:p>
            <a:pPr marL="266700" indent="-266700">
              <a:lnSpc>
                <a:spcPct val="120000"/>
              </a:lnSpc>
              <a:buBlip>
                <a:blip r:embed="rId4"/>
              </a:buBlip>
            </a:pPr>
            <a:r>
              <a:rPr lang="de-DE" dirty="0">
                <a:solidFill>
                  <a:srgbClr val="255203"/>
                </a:solidFill>
                <a:latin typeface="Century Gothic" charset="0"/>
              </a:rPr>
              <a:t>landesweiter Rahmen für Veranstaltungen, Aktivitäten, Projekte und verstärkte Kommunikation</a:t>
            </a:r>
          </a:p>
        </p:txBody>
      </p:sp>
      <p:pic>
        <p:nvPicPr>
          <p:cNvPr id="13" name="Picture 3" descr="I:\PROJEKTE\UMWELTWOCHE\2013\CI-CD\header-2013-Bil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28" y="3055131"/>
            <a:ext cx="2871300" cy="329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58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I:\PROJEKTE\UMWELTWOCHE\2013\CI-CD\logos2013-jpg\aufweiss-4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804" y="-12352"/>
            <a:ext cx="3240558" cy="154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Line 17"/>
          <p:cNvSpPr>
            <a:spLocks noChangeShapeType="1"/>
          </p:cNvSpPr>
          <p:nvPr/>
        </p:nvSpPr>
        <p:spPr bwMode="auto">
          <a:xfrm flipV="1">
            <a:off x="2862672" y="-12352"/>
            <a:ext cx="8929" cy="3067483"/>
          </a:xfrm>
          <a:prstGeom prst="line">
            <a:avLst/>
          </a:prstGeom>
          <a:noFill/>
          <a:ln w="6350">
            <a:solidFill>
              <a:srgbClr val="DBDCE0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081" name="Text Box 47"/>
          <p:cNvSpPr txBox="1">
            <a:spLocks noChangeArrowheads="1"/>
          </p:cNvSpPr>
          <p:nvPr/>
        </p:nvSpPr>
        <p:spPr bwMode="auto">
          <a:xfrm>
            <a:off x="45216" y="1428756"/>
            <a:ext cx="23290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255203"/>
                </a:solidFill>
                <a:latin typeface="Century Gothic" charset="0"/>
              </a:rPr>
              <a:t>Samstag, </a:t>
            </a:r>
            <a:r>
              <a:rPr lang="de-DE" sz="1200" b="1" dirty="0" smtClean="0">
                <a:solidFill>
                  <a:srgbClr val="255203"/>
                </a:solidFill>
                <a:latin typeface="Century Gothic" charset="0"/>
              </a:rPr>
              <a:t>01. JUNI  2013 </a:t>
            </a:r>
            <a:r>
              <a:rPr lang="de-DE" sz="1200" dirty="0">
                <a:solidFill>
                  <a:srgbClr val="255203"/>
                </a:solidFill>
                <a:latin typeface="Century Gothic" charset="0"/>
              </a:rPr>
              <a:t>bis </a:t>
            </a:r>
          </a:p>
          <a:p>
            <a:r>
              <a:rPr lang="de-DE" sz="1200" dirty="0" smtClean="0">
                <a:solidFill>
                  <a:srgbClr val="255203"/>
                </a:solidFill>
                <a:latin typeface="Century Gothic" charset="0"/>
              </a:rPr>
              <a:t>Sonntag, </a:t>
            </a:r>
            <a:r>
              <a:rPr lang="de-DE" sz="1200" b="1" dirty="0" smtClean="0">
                <a:solidFill>
                  <a:srgbClr val="255203"/>
                </a:solidFill>
                <a:latin typeface="Century Gothic" charset="0"/>
              </a:rPr>
              <a:t>09. JUNI  2013</a:t>
            </a:r>
            <a:endParaRPr lang="de-DE" sz="1200" b="1" dirty="0">
              <a:solidFill>
                <a:srgbClr val="255203"/>
              </a:solidFill>
              <a:latin typeface="Century Gothic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938789" y="1890421"/>
            <a:ext cx="444224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000" b="1" dirty="0">
                <a:solidFill>
                  <a:srgbClr val="255203"/>
                </a:solidFill>
                <a:latin typeface="Century Gothic" charset="0"/>
              </a:rPr>
              <a:t>Ziele der </a:t>
            </a:r>
            <a:r>
              <a:rPr lang="de-DE" sz="3000" b="1" dirty="0" smtClean="0">
                <a:solidFill>
                  <a:srgbClr val="255203"/>
                </a:solidFill>
                <a:latin typeface="Century Gothic" charset="0"/>
              </a:rPr>
              <a:t>Umweltwoche</a:t>
            </a:r>
            <a:endParaRPr lang="de-DE" sz="3000" b="1" dirty="0">
              <a:solidFill>
                <a:srgbClr val="255203"/>
              </a:solidFill>
              <a:latin typeface="Century Gothic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2970541" y="2926405"/>
            <a:ext cx="501437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lvl="0" indent="-266700">
              <a:lnSpc>
                <a:spcPct val="120000"/>
              </a:lnSpc>
              <a:buBlip>
                <a:blip r:embed="rId4"/>
              </a:buBlip>
            </a:pPr>
            <a:r>
              <a:rPr lang="de-DE" dirty="0" smtClean="0">
                <a:solidFill>
                  <a:srgbClr val="255203"/>
                </a:solidFill>
                <a:latin typeface="Century Gothic" charset="0"/>
              </a:rPr>
              <a:t>das </a:t>
            </a:r>
            <a:r>
              <a:rPr lang="de-DE" dirty="0">
                <a:solidFill>
                  <a:srgbClr val="255203"/>
                </a:solidFill>
                <a:latin typeface="Century Gothic" charset="0"/>
              </a:rPr>
              <a:t>Thema „Umwelt“ in seinen vielen Facetten nach eigenen </a:t>
            </a:r>
            <a:r>
              <a:rPr lang="de-DE" dirty="0" smtClean="0">
                <a:solidFill>
                  <a:srgbClr val="255203"/>
                </a:solidFill>
                <a:latin typeface="Century Gothic" charset="0"/>
              </a:rPr>
              <a:t>Vorstellungen vorstellen</a:t>
            </a:r>
            <a:endParaRPr lang="de-DE" dirty="0">
              <a:solidFill>
                <a:srgbClr val="255203"/>
              </a:solidFill>
              <a:latin typeface="Century Gothic" charset="0"/>
            </a:endParaRPr>
          </a:p>
          <a:p>
            <a:pPr marL="266700" lvl="0" indent="-266700">
              <a:lnSpc>
                <a:spcPct val="120000"/>
              </a:lnSpc>
              <a:buBlip>
                <a:blip r:embed="rId4"/>
              </a:buBlip>
            </a:pPr>
            <a:r>
              <a:rPr lang="de-DE" dirty="0" smtClean="0">
                <a:solidFill>
                  <a:srgbClr val="255203"/>
                </a:solidFill>
                <a:latin typeface="Century Gothic" charset="0"/>
              </a:rPr>
              <a:t>Werte </a:t>
            </a:r>
            <a:r>
              <a:rPr lang="de-DE" dirty="0">
                <a:solidFill>
                  <a:srgbClr val="255203"/>
                </a:solidFill>
                <a:latin typeface="Century Gothic" charset="0"/>
              </a:rPr>
              <a:t>und </a:t>
            </a:r>
            <a:r>
              <a:rPr lang="de-DE" dirty="0" smtClean="0">
                <a:solidFill>
                  <a:srgbClr val="255203"/>
                </a:solidFill>
                <a:latin typeface="Century Gothic" charset="0"/>
              </a:rPr>
              <a:t>Wertschätzung vermitteln</a:t>
            </a:r>
            <a:endParaRPr lang="de-DE" dirty="0">
              <a:solidFill>
                <a:srgbClr val="255203"/>
              </a:solidFill>
              <a:latin typeface="Century Gothic" charset="0"/>
            </a:endParaRPr>
          </a:p>
          <a:p>
            <a:pPr marL="266700" lvl="0" indent="-266700">
              <a:lnSpc>
                <a:spcPct val="120000"/>
              </a:lnSpc>
              <a:buBlip>
                <a:blip r:embed="rId4"/>
              </a:buBlip>
            </a:pPr>
            <a:r>
              <a:rPr lang="de-DE" dirty="0" smtClean="0">
                <a:solidFill>
                  <a:srgbClr val="255203"/>
                </a:solidFill>
                <a:latin typeface="Century Gothic" charset="0"/>
              </a:rPr>
              <a:t>aufzeigen: </a:t>
            </a:r>
            <a:r>
              <a:rPr lang="de-DE" b="1" dirty="0">
                <a:solidFill>
                  <a:srgbClr val="255203"/>
                </a:solidFill>
                <a:latin typeface="Century Gothic" charset="0"/>
              </a:rPr>
              <a:t>„Ich kann was bewegen!“</a:t>
            </a:r>
            <a:endParaRPr lang="de-DE" b="1" dirty="0" smtClean="0">
              <a:solidFill>
                <a:srgbClr val="000000"/>
              </a:solidFill>
              <a:latin typeface="Century Gothic" charset="0"/>
            </a:endParaRPr>
          </a:p>
        </p:txBody>
      </p:sp>
      <p:pic>
        <p:nvPicPr>
          <p:cNvPr id="13" name="Picture 3" descr="I:\PROJEKTE\UMWELTWOCHE\2013\CI-CD\header-2013-Bil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28" y="3055131"/>
            <a:ext cx="2871300" cy="329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98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I:\PROJEKTE\UMWELTWOCHE\2013\CI-CD\logos2013-jpg\aufweiss-4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804" y="-12352"/>
            <a:ext cx="3240558" cy="154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Line 17"/>
          <p:cNvSpPr>
            <a:spLocks noChangeShapeType="1"/>
          </p:cNvSpPr>
          <p:nvPr/>
        </p:nvSpPr>
        <p:spPr bwMode="auto">
          <a:xfrm flipV="1">
            <a:off x="2862672" y="-12352"/>
            <a:ext cx="8929" cy="3067483"/>
          </a:xfrm>
          <a:prstGeom prst="line">
            <a:avLst/>
          </a:prstGeom>
          <a:noFill/>
          <a:ln w="6350">
            <a:solidFill>
              <a:srgbClr val="DBDCE0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081" name="Text Box 47"/>
          <p:cNvSpPr txBox="1">
            <a:spLocks noChangeArrowheads="1"/>
          </p:cNvSpPr>
          <p:nvPr/>
        </p:nvSpPr>
        <p:spPr bwMode="auto">
          <a:xfrm>
            <a:off x="45216" y="1428756"/>
            <a:ext cx="23290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255203"/>
                </a:solidFill>
                <a:latin typeface="Century Gothic" charset="0"/>
              </a:rPr>
              <a:t>Samstag, </a:t>
            </a:r>
            <a:r>
              <a:rPr lang="de-DE" sz="1200" b="1" dirty="0" smtClean="0">
                <a:solidFill>
                  <a:srgbClr val="255203"/>
                </a:solidFill>
                <a:latin typeface="Century Gothic" charset="0"/>
              </a:rPr>
              <a:t>01. JUNI  2013 </a:t>
            </a:r>
            <a:r>
              <a:rPr lang="de-DE" sz="1200" dirty="0">
                <a:solidFill>
                  <a:srgbClr val="255203"/>
                </a:solidFill>
                <a:latin typeface="Century Gothic" charset="0"/>
              </a:rPr>
              <a:t>bis </a:t>
            </a:r>
          </a:p>
          <a:p>
            <a:r>
              <a:rPr lang="de-DE" sz="1200" dirty="0" smtClean="0">
                <a:solidFill>
                  <a:srgbClr val="255203"/>
                </a:solidFill>
                <a:latin typeface="Century Gothic" charset="0"/>
              </a:rPr>
              <a:t>Sonntag, </a:t>
            </a:r>
            <a:r>
              <a:rPr lang="de-DE" sz="1200" b="1" dirty="0" smtClean="0">
                <a:solidFill>
                  <a:srgbClr val="255203"/>
                </a:solidFill>
                <a:latin typeface="Century Gothic" charset="0"/>
              </a:rPr>
              <a:t>09. JUNI  2013</a:t>
            </a:r>
            <a:endParaRPr lang="de-DE" sz="1200" b="1" dirty="0">
              <a:solidFill>
                <a:srgbClr val="255203"/>
              </a:solidFill>
              <a:latin typeface="Century Gothic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938789" y="1890421"/>
            <a:ext cx="444224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000" b="1" dirty="0">
                <a:solidFill>
                  <a:srgbClr val="255203"/>
                </a:solidFill>
                <a:latin typeface="Century Gothic" charset="0"/>
              </a:rPr>
              <a:t>Wer macht die Umweltwoche?</a:t>
            </a:r>
          </a:p>
        </p:txBody>
      </p:sp>
      <p:pic>
        <p:nvPicPr>
          <p:cNvPr id="13" name="Picture 3" descr="I:\PROJEKTE\UMWELTWOCHE\2013\CI-CD\header-2013-Bil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28" y="3055131"/>
            <a:ext cx="2871300" cy="329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5536" y="3020823"/>
            <a:ext cx="4635727" cy="4282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028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I:\PROJEKTE\UMWELTWOCHE\2013\CI-CD\logos2013-jpg\aufweiss-4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804" y="-12352"/>
            <a:ext cx="3240558" cy="154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Line 17"/>
          <p:cNvSpPr>
            <a:spLocks noChangeShapeType="1"/>
          </p:cNvSpPr>
          <p:nvPr/>
        </p:nvSpPr>
        <p:spPr bwMode="auto">
          <a:xfrm flipV="1">
            <a:off x="2862672" y="-12352"/>
            <a:ext cx="8929" cy="3067483"/>
          </a:xfrm>
          <a:prstGeom prst="line">
            <a:avLst/>
          </a:prstGeom>
          <a:noFill/>
          <a:ln w="6350">
            <a:solidFill>
              <a:srgbClr val="DBDCE0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081" name="Text Box 47"/>
          <p:cNvSpPr txBox="1">
            <a:spLocks noChangeArrowheads="1"/>
          </p:cNvSpPr>
          <p:nvPr/>
        </p:nvSpPr>
        <p:spPr bwMode="auto">
          <a:xfrm>
            <a:off x="45216" y="1428756"/>
            <a:ext cx="23290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255203"/>
                </a:solidFill>
                <a:latin typeface="Century Gothic" charset="0"/>
              </a:rPr>
              <a:t>Samstag, </a:t>
            </a:r>
            <a:r>
              <a:rPr lang="de-DE" sz="1200" b="1" dirty="0" smtClean="0">
                <a:solidFill>
                  <a:srgbClr val="255203"/>
                </a:solidFill>
                <a:latin typeface="Century Gothic" charset="0"/>
              </a:rPr>
              <a:t>01. JUNI  2013 </a:t>
            </a:r>
            <a:r>
              <a:rPr lang="de-DE" sz="1200" dirty="0">
                <a:solidFill>
                  <a:srgbClr val="255203"/>
                </a:solidFill>
                <a:latin typeface="Century Gothic" charset="0"/>
              </a:rPr>
              <a:t>bis </a:t>
            </a:r>
          </a:p>
          <a:p>
            <a:r>
              <a:rPr lang="de-DE" sz="1200" dirty="0" smtClean="0">
                <a:solidFill>
                  <a:srgbClr val="255203"/>
                </a:solidFill>
                <a:latin typeface="Century Gothic" charset="0"/>
              </a:rPr>
              <a:t>Sonntag, </a:t>
            </a:r>
            <a:r>
              <a:rPr lang="de-DE" sz="1200" b="1" dirty="0" smtClean="0">
                <a:solidFill>
                  <a:srgbClr val="255203"/>
                </a:solidFill>
                <a:latin typeface="Century Gothic" charset="0"/>
              </a:rPr>
              <a:t>09. JUNI  2013</a:t>
            </a:r>
            <a:endParaRPr lang="de-DE" sz="1200" b="1" dirty="0">
              <a:solidFill>
                <a:srgbClr val="255203"/>
              </a:solidFill>
              <a:latin typeface="Century Gothic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938789" y="1890421"/>
            <a:ext cx="444224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000" b="1" dirty="0">
                <a:solidFill>
                  <a:srgbClr val="255203"/>
                </a:solidFill>
                <a:latin typeface="Century Gothic" charset="0"/>
              </a:rPr>
              <a:t>Rückblick Umweltwochen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2970541" y="2926405"/>
            <a:ext cx="4590722" cy="275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>
              <a:lnSpc>
                <a:spcPct val="120000"/>
              </a:lnSpc>
              <a:buFontTx/>
              <a:buBlip>
                <a:blip r:embed="rId4"/>
              </a:buBlip>
            </a:pPr>
            <a:r>
              <a:rPr lang="de-DE" dirty="0" smtClean="0">
                <a:solidFill>
                  <a:srgbClr val="255203"/>
                </a:solidFill>
                <a:latin typeface="Century Gothic" charset="0"/>
              </a:rPr>
              <a:t>Hunderte Menschen </a:t>
            </a:r>
            <a:r>
              <a:rPr lang="de-DE" dirty="0">
                <a:solidFill>
                  <a:srgbClr val="255203"/>
                </a:solidFill>
                <a:latin typeface="Century Gothic" charset="0"/>
              </a:rPr>
              <a:t>gestalteten </a:t>
            </a:r>
            <a:r>
              <a:rPr lang="de-DE" dirty="0" smtClean="0">
                <a:solidFill>
                  <a:srgbClr val="255203"/>
                </a:solidFill>
                <a:latin typeface="Century Gothic" charset="0"/>
              </a:rPr>
              <a:t>jährlich über </a:t>
            </a:r>
            <a:r>
              <a:rPr lang="de-DE" dirty="0">
                <a:solidFill>
                  <a:srgbClr val="255203"/>
                </a:solidFill>
                <a:latin typeface="Century Gothic" charset="0"/>
              </a:rPr>
              <a:t>100 Programmpunkte</a:t>
            </a:r>
          </a:p>
          <a:p>
            <a:pPr marL="266700" indent="-266700">
              <a:lnSpc>
                <a:spcPct val="120000"/>
              </a:lnSpc>
              <a:buBlip>
                <a:blip r:embed="rId4"/>
              </a:buBlip>
            </a:pPr>
            <a:r>
              <a:rPr lang="de-DE" dirty="0" smtClean="0">
                <a:solidFill>
                  <a:srgbClr val="255203"/>
                </a:solidFill>
                <a:latin typeface="Century Gothic" charset="0"/>
              </a:rPr>
              <a:t>Hunderte </a:t>
            </a:r>
            <a:r>
              <a:rPr lang="de-DE" dirty="0" err="1">
                <a:solidFill>
                  <a:srgbClr val="255203"/>
                </a:solidFill>
                <a:latin typeface="Century Gothic" charset="0"/>
              </a:rPr>
              <a:t>SchülerInnen</a:t>
            </a:r>
            <a:r>
              <a:rPr lang="de-DE" dirty="0">
                <a:solidFill>
                  <a:srgbClr val="255203"/>
                </a:solidFill>
                <a:latin typeface="Century Gothic" charset="0"/>
              </a:rPr>
              <a:t> waren in der Umweltwoche </a:t>
            </a:r>
            <a:r>
              <a:rPr lang="de-DE" dirty="0" smtClean="0">
                <a:solidFill>
                  <a:srgbClr val="255203"/>
                </a:solidFill>
                <a:latin typeface="Century Gothic" charset="0"/>
              </a:rPr>
              <a:t>aktiv</a:t>
            </a:r>
          </a:p>
          <a:p>
            <a:pPr marL="266700" indent="-266700">
              <a:lnSpc>
                <a:spcPct val="120000"/>
              </a:lnSpc>
              <a:buBlip>
                <a:blip r:embed="rId4"/>
              </a:buBlip>
            </a:pPr>
            <a:r>
              <a:rPr lang="de-DE" dirty="0" smtClean="0">
                <a:solidFill>
                  <a:srgbClr val="255203"/>
                </a:solidFill>
                <a:latin typeface="Century Gothic" charset="0"/>
              </a:rPr>
              <a:t>Kommunikationskanäle </a:t>
            </a:r>
            <a:r>
              <a:rPr lang="de-DE" dirty="0">
                <a:solidFill>
                  <a:srgbClr val="255203"/>
                </a:solidFill>
                <a:latin typeface="Century Gothic" charset="0"/>
              </a:rPr>
              <a:t>wie </a:t>
            </a:r>
            <a:r>
              <a:rPr lang="de-DE" dirty="0">
                <a:solidFill>
                  <a:srgbClr val="255203"/>
                </a:solidFill>
                <a:latin typeface="Century Gothic" charset="0"/>
                <a:hlinkClick r:id="rId5"/>
              </a:rPr>
              <a:t>Facebook</a:t>
            </a:r>
            <a:r>
              <a:rPr lang="de-DE" dirty="0">
                <a:solidFill>
                  <a:srgbClr val="255203"/>
                </a:solidFill>
                <a:latin typeface="Century Gothic" charset="0"/>
              </a:rPr>
              <a:t> oder eine zentrale </a:t>
            </a:r>
            <a:r>
              <a:rPr lang="de-DE" dirty="0">
                <a:solidFill>
                  <a:srgbClr val="255203"/>
                </a:solidFill>
                <a:latin typeface="Century Gothic" charset="0"/>
                <a:hlinkClick r:id="rId6"/>
              </a:rPr>
              <a:t>Internetplattform</a:t>
            </a:r>
            <a:r>
              <a:rPr lang="de-DE" dirty="0">
                <a:solidFill>
                  <a:srgbClr val="255203"/>
                </a:solidFill>
                <a:latin typeface="Century Gothic" charset="0"/>
              </a:rPr>
              <a:t> wurden eingesetzt</a:t>
            </a:r>
          </a:p>
          <a:p>
            <a:pPr marL="266700" indent="-266700">
              <a:lnSpc>
                <a:spcPct val="120000"/>
              </a:lnSpc>
              <a:buFontTx/>
              <a:buBlip>
                <a:blip r:embed="rId4"/>
              </a:buBlip>
            </a:pPr>
            <a:r>
              <a:rPr lang="de-DE" dirty="0" smtClean="0">
                <a:solidFill>
                  <a:srgbClr val="255203"/>
                </a:solidFill>
                <a:latin typeface="Century Gothic" charset="0"/>
              </a:rPr>
              <a:t>Umweltwochenticket</a:t>
            </a:r>
            <a:endParaRPr lang="de-DE" dirty="0">
              <a:solidFill>
                <a:srgbClr val="000000"/>
              </a:solidFill>
              <a:latin typeface="Century Gothic" charset="0"/>
            </a:endParaRPr>
          </a:p>
        </p:txBody>
      </p:sp>
      <p:pic>
        <p:nvPicPr>
          <p:cNvPr id="13" name="Picture 3" descr="I:\PROJEKTE\UMWELTWOCHE\2013\CI-CD\header-2013-Bil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28" y="3055131"/>
            <a:ext cx="2871300" cy="329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02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I:\PROJEKTE\UMWELTWOCHE\2013\CI-CD\logos2013-jpg\aufweiss-4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804" y="-12352"/>
            <a:ext cx="3240558" cy="154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Line 17"/>
          <p:cNvSpPr>
            <a:spLocks noChangeShapeType="1"/>
          </p:cNvSpPr>
          <p:nvPr/>
        </p:nvSpPr>
        <p:spPr bwMode="auto">
          <a:xfrm flipV="1">
            <a:off x="2862672" y="-12352"/>
            <a:ext cx="8929" cy="3067483"/>
          </a:xfrm>
          <a:prstGeom prst="line">
            <a:avLst/>
          </a:prstGeom>
          <a:noFill/>
          <a:ln w="6350">
            <a:solidFill>
              <a:srgbClr val="DBDCE0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081" name="Text Box 47"/>
          <p:cNvSpPr txBox="1">
            <a:spLocks noChangeArrowheads="1"/>
          </p:cNvSpPr>
          <p:nvPr/>
        </p:nvSpPr>
        <p:spPr bwMode="auto">
          <a:xfrm>
            <a:off x="45216" y="1428756"/>
            <a:ext cx="23290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255203"/>
                </a:solidFill>
                <a:latin typeface="Century Gothic" charset="0"/>
              </a:rPr>
              <a:t>Samstag, </a:t>
            </a:r>
            <a:r>
              <a:rPr lang="de-DE" sz="1200" b="1" dirty="0" smtClean="0">
                <a:solidFill>
                  <a:srgbClr val="255203"/>
                </a:solidFill>
                <a:latin typeface="Century Gothic" charset="0"/>
              </a:rPr>
              <a:t>01. JUNI  2013 </a:t>
            </a:r>
            <a:r>
              <a:rPr lang="de-DE" sz="1200" dirty="0">
                <a:solidFill>
                  <a:srgbClr val="255203"/>
                </a:solidFill>
                <a:latin typeface="Century Gothic" charset="0"/>
              </a:rPr>
              <a:t>bis </a:t>
            </a:r>
          </a:p>
          <a:p>
            <a:r>
              <a:rPr lang="de-DE" sz="1200" dirty="0" smtClean="0">
                <a:solidFill>
                  <a:srgbClr val="255203"/>
                </a:solidFill>
                <a:latin typeface="Century Gothic" charset="0"/>
              </a:rPr>
              <a:t>Sonntag, </a:t>
            </a:r>
            <a:r>
              <a:rPr lang="de-DE" sz="1200" b="1" dirty="0" smtClean="0">
                <a:solidFill>
                  <a:srgbClr val="255203"/>
                </a:solidFill>
                <a:latin typeface="Century Gothic" charset="0"/>
              </a:rPr>
              <a:t>09. JUNI  2013</a:t>
            </a:r>
            <a:endParaRPr lang="de-DE" sz="1200" b="1" dirty="0">
              <a:solidFill>
                <a:srgbClr val="255203"/>
              </a:solidFill>
              <a:latin typeface="Century Gothic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938789" y="1890421"/>
            <a:ext cx="444224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3000" b="1" dirty="0">
                <a:solidFill>
                  <a:srgbClr val="255203"/>
                </a:solidFill>
                <a:latin typeface="Century Gothic" charset="0"/>
              </a:rPr>
              <a:t>Möglichkeiten </a:t>
            </a:r>
            <a:r>
              <a:rPr lang="de-AT" sz="3000" b="1" dirty="0" smtClean="0">
                <a:solidFill>
                  <a:srgbClr val="255203"/>
                </a:solidFill>
                <a:latin typeface="Century Gothic" charset="0"/>
              </a:rPr>
              <a:t/>
            </a:r>
            <a:br>
              <a:rPr lang="de-AT" sz="3000" b="1" dirty="0" smtClean="0">
                <a:solidFill>
                  <a:srgbClr val="255203"/>
                </a:solidFill>
                <a:latin typeface="Century Gothic" charset="0"/>
              </a:rPr>
            </a:br>
            <a:r>
              <a:rPr lang="de-AT" sz="3000" b="1" dirty="0" smtClean="0">
                <a:solidFill>
                  <a:srgbClr val="255203"/>
                </a:solidFill>
                <a:latin typeface="Century Gothic" charset="0"/>
              </a:rPr>
              <a:t>für </a:t>
            </a:r>
            <a:r>
              <a:rPr lang="de-AT" sz="3000" b="1" dirty="0">
                <a:solidFill>
                  <a:srgbClr val="255203"/>
                </a:solidFill>
                <a:latin typeface="Century Gothic" charset="0"/>
              </a:rPr>
              <a:t>Schulen</a:t>
            </a:r>
            <a:endParaRPr lang="de-DE" sz="3000" b="1" dirty="0">
              <a:solidFill>
                <a:srgbClr val="255203"/>
              </a:solidFill>
              <a:latin typeface="Century Gothic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2970541" y="2926405"/>
            <a:ext cx="4590722" cy="441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>
              <a:lnSpc>
                <a:spcPct val="120000"/>
              </a:lnSpc>
              <a:buBlip>
                <a:blip r:embed="rId4"/>
              </a:buBlip>
            </a:pPr>
            <a:r>
              <a:rPr lang="de-DE" dirty="0">
                <a:solidFill>
                  <a:srgbClr val="255203"/>
                </a:solidFill>
                <a:latin typeface="Century Gothic" charset="0"/>
              </a:rPr>
              <a:t>eigene Projekte vorstellen/umsetzen</a:t>
            </a:r>
          </a:p>
          <a:p>
            <a:pPr marL="266700" indent="-266700">
              <a:lnSpc>
                <a:spcPct val="120000"/>
              </a:lnSpc>
              <a:buBlip>
                <a:blip r:embed="rId4"/>
              </a:buBlip>
            </a:pPr>
            <a:r>
              <a:rPr lang="de-DE" dirty="0">
                <a:solidFill>
                  <a:srgbClr val="255203"/>
                </a:solidFill>
                <a:latin typeface="Century Gothic" charset="0"/>
              </a:rPr>
              <a:t>Veranstaltungen besuchen</a:t>
            </a:r>
          </a:p>
          <a:p>
            <a:pPr marL="266700" indent="-266700">
              <a:lnSpc>
                <a:spcPct val="120000"/>
              </a:lnSpc>
              <a:buBlip>
                <a:blip r:embed="rId4"/>
              </a:buBlip>
            </a:pPr>
            <a:r>
              <a:rPr lang="de-DE" dirty="0">
                <a:solidFill>
                  <a:srgbClr val="255203"/>
                </a:solidFill>
                <a:latin typeface="Century Gothic" charset="0"/>
              </a:rPr>
              <a:t>Homepage </a:t>
            </a:r>
            <a:r>
              <a:rPr lang="de-DE" dirty="0">
                <a:solidFill>
                  <a:srgbClr val="255203"/>
                </a:solidFill>
                <a:latin typeface="Century Gothic" charset="0"/>
                <a:hlinkClick r:id="rId5"/>
              </a:rPr>
              <a:t>www.umweltv.at</a:t>
            </a:r>
            <a:r>
              <a:rPr lang="de-DE" dirty="0">
                <a:solidFill>
                  <a:srgbClr val="255203"/>
                </a:solidFill>
                <a:latin typeface="Century Gothic" charset="0"/>
              </a:rPr>
              <a:t> nutzen</a:t>
            </a:r>
          </a:p>
          <a:p>
            <a:pPr marL="723900" lvl="1" indent="-266700">
              <a:lnSpc>
                <a:spcPct val="120000"/>
              </a:lnSpc>
              <a:buBlip>
                <a:blip r:embed="rId4"/>
              </a:buBlip>
            </a:pPr>
            <a:r>
              <a:rPr lang="de-DE" dirty="0">
                <a:solidFill>
                  <a:srgbClr val="255203"/>
                </a:solidFill>
                <a:latin typeface="Century Gothic" charset="0"/>
              </a:rPr>
              <a:t>Ideen-Börse</a:t>
            </a:r>
          </a:p>
          <a:p>
            <a:pPr marL="723900" lvl="1" indent="-266700">
              <a:lnSpc>
                <a:spcPct val="120000"/>
              </a:lnSpc>
              <a:buBlip>
                <a:blip r:embed="rId4"/>
              </a:buBlip>
            </a:pPr>
            <a:r>
              <a:rPr lang="de-DE" dirty="0">
                <a:solidFill>
                  <a:srgbClr val="255203"/>
                </a:solidFill>
                <a:latin typeface="Century Gothic" charset="0"/>
              </a:rPr>
              <a:t>ReferentInnenpool mit Projektpartnern</a:t>
            </a:r>
          </a:p>
          <a:p>
            <a:pPr marL="723900" lvl="1" indent="-266700">
              <a:lnSpc>
                <a:spcPct val="120000"/>
              </a:lnSpc>
              <a:buBlip>
                <a:blip r:embed="rId4"/>
              </a:buBlip>
            </a:pPr>
            <a:r>
              <a:rPr lang="de-AT" dirty="0">
                <a:solidFill>
                  <a:srgbClr val="255203"/>
                </a:solidFill>
                <a:latin typeface="Century Gothic" charset="0"/>
              </a:rPr>
              <a:t>Platzierung eigener Projekte </a:t>
            </a:r>
          </a:p>
          <a:p>
            <a:pPr marL="723900" lvl="1" indent="-266700">
              <a:lnSpc>
                <a:spcPct val="120000"/>
              </a:lnSpc>
              <a:buBlip>
                <a:blip r:embed="rId4"/>
              </a:buBlip>
            </a:pPr>
            <a:r>
              <a:rPr lang="de-AT" dirty="0">
                <a:solidFill>
                  <a:srgbClr val="255203"/>
                </a:solidFill>
                <a:latin typeface="Century Gothic" charset="0"/>
              </a:rPr>
              <a:t>Öffentlichkeitsarbeit</a:t>
            </a:r>
            <a:endParaRPr lang="de-DE" dirty="0">
              <a:solidFill>
                <a:srgbClr val="255203"/>
              </a:solidFill>
              <a:latin typeface="Century Gothic" charset="0"/>
            </a:endParaRPr>
          </a:p>
          <a:p>
            <a:pPr marL="266700" indent="-266700">
              <a:lnSpc>
                <a:spcPct val="120000"/>
              </a:lnSpc>
              <a:buFontTx/>
              <a:buBlip>
                <a:blip r:embed="rId4"/>
              </a:buBlip>
            </a:pPr>
            <a:r>
              <a:rPr lang="de-DE" dirty="0">
                <a:solidFill>
                  <a:srgbClr val="255203"/>
                </a:solidFill>
                <a:latin typeface="Century Gothic" charset="0"/>
              </a:rPr>
              <a:t>Facebook (z.B. als Schulprojekt</a:t>
            </a:r>
            <a:r>
              <a:rPr lang="de-DE" dirty="0" smtClean="0">
                <a:solidFill>
                  <a:srgbClr val="255203"/>
                </a:solidFill>
                <a:latin typeface="Century Gothic" charset="0"/>
              </a:rPr>
              <a:t>)</a:t>
            </a:r>
          </a:p>
          <a:p>
            <a:pPr marL="266700" indent="-266700">
              <a:lnSpc>
                <a:spcPct val="120000"/>
              </a:lnSpc>
              <a:buFontTx/>
              <a:buBlip>
                <a:blip r:embed="rId4"/>
              </a:buBlip>
            </a:pPr>
            <a:endParaRPr lang="de-DE" dirty="0">
              <a:solidFill>
                <a:srgbClr val="255203"/>
              </a:solidFill>
              <a:latin typeface="Century Gothic" charset="0"/>
            </a:endParaRPr>
          </a:p>
          <a:p>
            <a:pPr>
              <a:lnSpc>
                <a:spcPct val="120000"/>
              </a:lnSpc>
            </a:pPr>
            <a:r>
              <a:rPr lang="de-DE" dirty="0" smtClean="0">
                <a:latin typeface="Century Gothic" charset="0"/>
                <a:sym typeface="Wingdings"/>
              </a:rPr>
              <a:t></a:t>
            </a:r>
            <a:r>
              <a:rPr lang="de-DE" dirty="0" smtClean="0">
                <a:solidFill>
                  <a:srgbClr val="FF0000"/>
                </a:solidFill>
                <a:latin typeface="Century Gothic" charset="0"/>
                <a:sym typeface="Wingdings"/>
              </a:rPr>
              <a:t> </a:t>
            </a:r>
            <a:r>
              <a:rPr lang="de-DE" dirty="0">
                <a:solidFill>
                  <a:srgbClr val="255203"/>
                </a:solidFill>
                <a:latin typeface="Century Gothic" charset="0"/>
                <a:hlinkClick r:id="rId6" action="ppaction://hlinkfile"/>
              </a:rPr>
              <a:t>Leitfaden</a:t>
            </a:r>
            <a:r>
              <a:rPr lang="de-DE" dirty="0">
                <a:solidFill>
                  <a:srgbClr val="255203"/>
                </a:solidFill>
                <a:latin typeface="Century Gothic" charset="0"/>
              </a:rPr>
              <a:t> für Projektumsetzung</a:t>
            </a:r>
          </a:p>
          <a:p>
            <a:pPr>
              <a:lnSpc>
                <a:spcPct val="120000"/>
              </a:lnSpc>
            </a:pPr>
            <a:r>
              <a:rPr lang="de-DE" dirty="0">
                <a:solidFill>
                  <a:srgbClr val="255203"/>
                </a:solidFill>
                <a:latin typeface="Century Gothic" charset="0"/>
                <a:sym typeface="Wingdings"/>
              </a:rPr>
              <a:t> </a:t>
            </a:r>
            <a:r>
              <a:rPr lang="de-DE" dirty="0">
                <a:solidFill>
                  <a:srgbClr val="255203"/>
                </a:solidFill>
                <a:latin typeface="Century Gothic" charset="0"/>
              </a:rPr>
              <a:t>Projektunterstützung durch </a:t>
            </a:r>
            <a:r>
              <a:rPr lang="de-DE" dirty="0" err="1" smtClean="0">
                <a:solidFill>
                  <a:srgbClr val="255203"/>
                </a:solidFill>
                <a:latin typeface="Century Gothic" charset="0"/>
              </a:rPr>
              <a:t>BeraterInnen</a:t>
            </a:r>
            <a:endParaRPr lang="de-DE" dirty="0">
              <a:solidFill>
                <a:srgbClr val="255203"/>
              </a:solidFill>
              <a:latin typeface="Century Gothic" charset="0"/>
            </a:endParaRPr>
          </a:p>
        </p:txBody>
      </p:sp>
      <p:pic>
        <p:nvPicPr>
          <p:cNvPr id="13" name="Picture 3" descr="I:\PROJEKTE\UMWELTWOCHE\2013\CI-CD\header-2013-Bil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28" y="3055131"/>
            <a:ext cx="2871300" cy="329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53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I:\PROJEKTE\UMWELTWOCHE\2013\CI-CD\logos2013-jpg\aufweiss-4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804" y="-12352"/>
            <a:ext cx="3240558" cy="154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Line 17"/>
          <p:cNvSpPr>
            <a:spLocks noChangeShapeType="1"/>
          </p:cNvSpPr>
          <p:nvPr/>
        </p:nvSpPr>
        <p:spPr bwMode="auto">
          <a:xfrm flipV="1">
            <a:off x="2862672" y="-12352"/>
            <a:ext cx="8929" cy="3067483"/>
          </a:xfrm>
          <a:prstGeom prst="line">
            <a:avLst/>
          </a:prstGeom>
          <a:noFill/>
          <a:ln w="6350">
            <a:solidFill>
              <a:srgbClr val="DBDCE0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081" name="Text Box 47"/>
          <p:cNvSpPr txBox="1">
            <a:spLocks noChangeArrowheads="1"/>
          </p:cNvSpPr>
          <p:nvPr/>
        </p:nvSpPr>
        <p:spPr bwMode="auto">
          <a:xfrm>
            <a:off x="45216" y="1428756"/>
            <a:ext cx="23290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255203"/>
                </a:solidFill>
                <a:latin typeface="Century Gothic" charset="0"/>
              </a:rPr>
              <a:t>Samstag, </a:t>
            </a:r>
            <a:r>
              <a:rPr lang="de-DE" sz="1200" b="1" dirty="0" smtClean="0">
                <a:solidFill>
                  <a:srgbClr val="255203"/>
                </a:solidFill>
                <a:latin typeface="Century Gothic" charset="0"/>
              </a:rPr>
              <a:t>01. JUNI  2013 </a:t>
            </a:r>
            <a:r>
              <a:rPr lang="de-DE" sz="1200" dirty="0">
                <a:solidFill>
                  <a:srgbClr val="255203"/>
                </a:solidFill>
                <a:latin typeface="Century Gothic" charset="0"/>
              </a:rPr>
              <a:t>bis </a:t>
            </a:r>
          </a:p>
          <a:p>
            <a:r>
              <a:rPr lang="de-DE" sz="1200" dirty="0" smtClean="0">
                <a:solidFill>
                  <a:srgbClr val="255203"/>
                </a:solidFill>
                <a:latin typeface="Century Gothic" charset="0"/>
              </a:rPr>
              <a:t>Sonntag, </a:t>
            </a:r>
            <a:r>
              <a:rPr lang="de-DE" sz="1200" b="1" dirty="0" smtClean="0">
                <a:solidFill>
                  <a:srgbClr val="255203"/>
                </a:solidFill>
                <a:latin typeface="Century Gothic" charset="0"/>
              </a:rPr>
              <a:t>09. JUNI  2013</a:t>
            </a:r>
            <a:endParaRPr lang="de-DE" sz="1200" b="1" dirty="0">
              <a:solidFill>
                <a:srgbClr val="255203"/>
              </a:solidFill>
              <a:latin typeface="Century Gothic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938789" y="1890421"/>
            <a:ext cx="444224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3000" b="1" dirty="0" smtClean="0">
                <a:solidFill>
                  <a:srgbClr val="255203"/>
                </a:solidFill>
                <a:latin typeface="Century Gothic" charset="0"/>
              </a:rPr>
              <a:t>Beispiele aus 2012</a:t>
            </a:r>
            <a:endParaRPr lang="de-DE" sz="3000" b="1" dirty="0">
              <a:solidFill>
                <a:srgbClr val="255203"/>
              </a:solidFill>
              <a:latin typeface="Century Gothic" charset="0"/>
            </a:endParaRPr>
          </a:p>
        </p:txBody>
      </p:sp>
      <p:pic>
        <p:nvPicPr>
          <p:cNvPr id="9" name="Picture 2" descr="Y:\Fotos\Zukunft gestalten\Umweltwoche\2012\2012_06_06\Inatura_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591" y="5652816"/>
            <a:ext cx="2862672" cy="190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Y:\Fotos\Zukunft gestalten\Lebensmittel im Abfall\2012.06.05_PK Lebensmittel-i-A\PK-Lebensmittel im Abfall_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170" y="2444419"/>
            <a:ext cx="2871093" cy="191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Y:\Fotos\Zukunft gestalten\Umweltwoche\2012\Worldcafe-20120522\2012050210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551" y="4074685"/>
            <a:ext cx="2862672" cy="190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I:\PROJEKTE\UMWELTWOCHE\2013\CI-CD\header-2013-Bil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28" y="3055131"/>
            <a:ext cx="2871300" cy="329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97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I:\PROJEKTE\UMWELTWOCHE\2013\CI-CD\logos2013-jpg\aufweiss-4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804" y="-12352"/>
            <a:ext cx="3240558" cy="154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Line 17"/>
          <p:cNvSpPr>
            <a:spLocks noChangeShapeType="1"/>
          </p:cNvSpPr>
          <p:nvPr/>
        </p:nvSpPr>
        <p:spPr bwMode="auto">
          <a:xfrm flipV="1">
            <a:off x="2862672" y="-12352"/>
            <a:ext cx="8929" cy="3067483"/>
          </a:xfrm>
          <a:prstGeom prst="line">
            <a:avLst/>
          </a:prstGeom>
          <a:noFill/>
          <a:ln w="6350">
            <a:solidFill>
              <a:srgbClr val="DBDCE0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081" name="Text Box 47"/>
          <p:cNvSpPr txBox="1">
            <a:spLocks noChangeArrowheads="1"/>
          </p:cNvSpPr>
          <p:nvPr/>
        </p:nvSpPr>
        <p:spPr bwMode="auto">
          <a:xfrm>
            <a:off x="45216" y="1428756"/>
            <a:ext cx="23290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255203"/>
                </a:solidFill>
                <a:latin typeface="Century Gothic" charset="0"/>
              </a:rPr>
              <a:t>Samstag, </a:t>
            </a:r>
            <a:r>
              <a:rPr lang="de-DE" sz="1200" b="1" dirty="0" smtClean="0">
                <a:solidFill>
                  <a:srgbClr val="255203"/>
                </a:solidFill>
                <a:latin typeface="Century Gothic" charset="0"/>
              </a:rPr>
              <a:t>01. JUNI  2013 </a:t>
            </a:r>
            <a:r>
              <a:rPr lang="de-DE" sz="1200" dirty="0">
                <a:solidFill>
                  <a:srgbClr val="255203"/>
                </a:solidFill>
                <a:latin typeface="Century Gothic" charset="0"/>
              </a:rPr>
              <a:t>bis </a:t>
            </a:r>
          </a:p>
          <a:p>
            <a:r>
              <a:rPr lang="de-DE" sz="1200" dirty="0" smtClean="0">
                <a:solidFill>
                  <a:srgbClr val="255203"/>
                </a:solidFill>
                <a:latin typeface="Century Gothic" charset="0"/>
              </a:rPr>
              <a:t>Sonntag, </a:t>
            </a:r>
            <a:r>
              <a:rPr lang="de-DE" sz="1200" b="1" dirty="0" smtClean="0">
                <a:solidFill>
                  <a:srgbClr val="255203"/>
                </a:solidFill>
                <a:latin typeface="Century Gothic" charset="0"/>
              </a:rPr>
              <a:t>09. JUNI  2013</a:t>
            </a:r>
            <a:endParaRPr lang="de-DE" sz="1200" b="1" dirty="0">
              <a:solidFill>
                <a:srgbClr val="255203"/>
              </a:solidFill>
              <a:latin typeface="Century Gothic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938789" y="1890421"/>
            <a:ext cx="444224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3000" b="1" dirty="0" smtClean="0">
                <a:solidFill>
                  <a:srgbClr val="255203"/>
                </a:solidFill>
                <a:latin typeface="Century Gothic" charset="0"/>
              </a:rPr>
              <a:t>Angebote für </a:t>
            </a:r>
            <a:r>
              <a:rPr lang="de-AT" sz="3000" b="1" dirty="0">
                <a:solidFill>
                  <a:srgbClr val="255203"/>
                </a:solidFill>
                <a:latin typeface="Century Gothic" charset="0"/>
              </a:rPr>
              <a:t>Schulen</a:t>
            </a:r>
            <a:endParaRPr lang="de-DE" sz="3000" b="1" dirty="0">
              <a:solidFill>
                <a:srgbClr val="255203"/>
              </a:solidFill>
              <a:latin typeface="Century Gothic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2970541" y="2926405"/>
            <a:ext cx="4590722" cy="441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>
              <a:lnSpc>
                <a:spcPct val="120000"/>
              </a:lnSpc>
              <a:buBlip>
                <a:blip r:embed="rId4"/>
              </a:buBlip>
            </a:pPr>
            <a:r>
              <a:rPr lang="de-DE" b="1" dirty="0" smtClean="0">
                <a:solidFill>
                  <a:srgbClr val="255203"/>
                </a:solidFill>
                <a:latin typeface="Century Gothic" charset="0"/>
              </a:rPr>
              <a:t>„Lebensmittel sind kostbar“ </a:t>
            </a:r>
            <a:r>
              <a:rPr lang="de-DE" dirty="0" smtClean="0">
                <a:solidFill>
                  <a:srgbClr val="255203"/>
                </a:solidFill>
                <a:latin typeface="Century Gothic" charset="0"/>
              </a:rPr>
              <a:t>– Referat und Diskussion mit Wilhelm Linder, 4. Juni, 19 Uhr in der LWS Hohenems</a:t>
            </a:r>
            <a:endParaRPr lang="de-DE" dirty="0">
              <a:solidFill>
                <a:srgbClr val="255203"/>
              </a:solidFill>
              <a:latin typeface="Century Gothic" charset="0"/>
            </a:endParaRPr>
          </a:p>
          <a:p>
            <a:pPr marL="266700" indent="-266700">
              <a:lnSpc>
                <a:spcPct val="120000"/>
              </a:lnSpc>
              <a:buBlip>
                <a:blip r:embed="rId4"/>
              </a:buBlip>
            </a:pPr>
            <a:r>
              <a:rPr lang="de-DE" b="1" dirty="0" smtClean="0">
                <a:solidFill>
                  <a:srgbClr val="255203"/>
                </a:solidFill>
                <a:latin typeface="Century Gothic" charset="0"/>
              </a:rPr>
              <a:t>PTS- </a:t>
            </a:r>
            <a:r>
              <a:rPr lang="de-DE" b="1" dirty="0" err="1" smtClean="0">
                <a:solidFill>
                  <a:srgbClr val="255203"/>
                </a:solidFill>
                <a:latin typeface="Century Gothic" charset="0"/>
              </a:rPr>
              <a:t>Landesbewerb</a:t>
            </a:r>
            <a:r>
              <a:rPr lang="de-DE" b="1" dirty="0" smtClean="0">
                <a:solidFill>
                  <a:srgbClr val="255203"/>
                </a:solidFill>
                <a:latin typeface="Century Gothic" charset="0"/>
              </a:rPr>
              <a:t> Tourismus </a:t>
            </a:r>
          </a:p>
          <a:p>
            <a:pPr marL="266700" indent="-266700">
              <a:lnSpc>
                <a:spcPct val="120000"/>
              </a:lnSpc>
              <a:buBlip>
                <a:blip r:embed="rId4"/>
              </a:buBlip>
            </a:pPr>
            <a:r>
              <a:rPr lang="de-DE" b="1" dirty="0" smtClean="0">
                <a:solidFill>
                  <a:srgbClr val="255203"/>
                </a:solidFill>
                <a:latin typeface="Century Gothic" charset="0"/>
              </a:rPr>
              <a:t>Akademie „</a:t>
            </a:r>
            <a:r>
              <a:rPr lang="de-DE" b="1" dirty="0" smtClean="0">
                <a:solidFill>
                  <a:srgbClr val="255203"/>
                </a:solidFill>
                <a:latin typeface="Century Gothic" charset="0"/>
              </a:rPr>
              <a:t>Plant-</a:t>
            </a:r>
            <a:r>
              <a:rPr lang="de-DE" b="1" dirty="0" err="1" smtClean="0">
                <a:solidFill>
                  <a:srgbClr val="255203"/>
                </a:solidFill>
                <a:latin typeface="Century Gothic" charset="0"/>
              </a:rPr>
              <a:t>for</a:t>
            </a:r>
            <a:r>
              <a:rPr lang="de-DE" b="1" dirty="0" smtClean="0">
                <a:solidFill>
                  <a:srgbClr val="255203"/>
                </a:solidFill>
                <a:latin typeface="Century Gothic" charset="0"/>
              </a:rPr>
              <a:t>-</a:t>
            </a:r>
            <a:r>
              <a:rPr lang="de-DE" b="1" dirty="0" err="1" smtClean="0">
                <a:solidFill>
                  <a:srgbClr val="255203"/>
                </a:solidFill>
                <a:latin typeface="Century Gothic" charset="0"/>
              </a:rPr>
              <a:t>the</a:t>
            </a:r>
            <a:r>
              <a:rPr lang="de-DE" b="1" dirty="0" smtClean="0">
                <a:solidFill>
                  <a:srgbClr val="255203"/>
                </a:solidFill>
                <a:latin typeface="Century Gothic" charset="0"/>
              </a:rPr>
              <a:t>-</a:t>
            </a:r>
            <a:r>
              <a:rPr lang="de-DE" b="1" dirty="0">
                <a:solidFill>
                  <a:srgbClr val="255203"/>
                </a:solidFill>
                <a:latin typeface="Century Gothic" charset="0"/>
              </a:rPr>
              <a:t>P</a:t>
            </a:r>
            <a:r>
              <a:rPr lang="de-DE" b="1" dirty="0" smtClean="0">
                <a:solidFill>
                  <a:srgbClr val="255203"/>
                </a:solidFill>
                <a:latin typeface="Century Gothic" charset="0"/>
              </a:rPr>
              <a:t>lanet</a:t>
            </a:r>
            <a:r>
              <a:rPr lang="de-DE" b="1" dirty="0" smtClean="0">
                <a:solidFill>
                  <a:srgbClr val="255203"/>
                </a:solidFill>
                <a:latin typeface="Century Gothic" charset="0"/>
              </a:rPr>
              <a:t>“, </a:t>
            </a:r>
            <a:r>
              <a:rPr lang="de-DE" dirty="0" smtClean="0">
                <a:solidFill>
                  <a:srgbClr val="255203"/>
                </a:solidFill>
                <a:latin typeface="Century Gothic" charset="0"/>
              </a:rPr>
              <a:t>am 8. Juni in der VS-</a:t>
            </a:r>
            <a:r>
              <a:rPr lang="de-DE" dirty="0" err="1" smtClean="0">
                <a:solidFill>
                  <a:srgbClr val="255203"/>
                </a:solidFill>
                <a:latin typeface="Century Gothic" charset="0"/>
              </a:rPr>
              <a:t>Nofels</a:t>
            </a:r>
            <a:endParaRPr lang="de-DE" dirty="0">
              <a:solidFill>
                <a:srgbClr val="255203"/>
              </a:solidFill>
              <a:latin typeface="Century Gothic" charset="0"/>
            </a:endParaRPr>
          </a:p>
          <a:p>
            <a:pPr marL="266700" indent="-266700">
              <a:lnSpc>
                <a:spcPct val="120000"/>
              </a:lnSpc>
              <a:buFontTx/>
              <a:buBlip>
                <a:blip r:embed="rId4"/>
              </a:buBlip>
            </a:pPr>
            <a:r>
              <a:rPr lang="de-DE" b="1" dirty="0" smtClean="0">
                <a:solidFill>
                  <a:srgbClr val="255203"/>
                </a:solidFill>
                <a:latin typeface="Century Gothic" charset="0"/>
              </a:rPr>
              <a:t>Umweltticket</a:t>
            </a:r>
            <a:r>
              <a:rPr lang="de-DE" dirty="0" smtClean="0">
                <a:solidFill>
                  <a:srgbClr val="255203"/>
                </a:solidFill>
                <a:latin typeface="Century Gothic" charset="0"/>
              </a:rPr>
              <a:t> während der Umweltwoche</a:t>
            </a:r>
          </a:p>
          <a:p>
            <a:pPr marL="266700" indent="-266700">
              <a:lnSpc>
                <a:spcPct val="120000"/>
              </a:lnSpc>
              <a:buFontTx/>
              <a:buBlip>
                <a:blip r:embed="rId4"/>
              </a:buBlip>
            </a:pPr>
            <a:r>
              <a:rPr lang="de-DE" b="1" dirty="0" err="1" smtClean="0">
                <a:solidFill>
                  <a:srgbClr val="255203"/>
                </a:solidFill>
                <a:latin typeface="Century Gothic" charset="0"/>
              </a:rPr>
              <a:t>Inatura</a:t>
            </a:r>
            <a:r>
              <a:rPr lang="de-DE" dirty="0" smtClean="0">
                <a:solidFill>
                  <a:srgbClr val="255203"/>
                </a:solidFill>
                <a:latin typeface="Century Gothic" charset="0"/>
              </a:rPr>
              <a:t> – </a:t>
            </a:r>
            <a:r>
              <a:rPr lang="de-DE" dirty="0" err="1" smtClean="0">
                <a:solidFill>
                  <a:srgbClr val="255203"/>
                </a:solidFill>
                <a:latin typeface="Century Gothic" charset="0"/>
              </a:rPr>
              <a:t>Dornbirner</a:t>
            </a:r>
            <a:r>
              <a:rPr lang="de-DE" dirty="0" smtClean="0">
                <a:solidFill>
                  <a:srgbClr val="255203"/>
                </a:solidFill>
                <a:latin typeface="Century Gothic" charset="0"/>
              </a:rPr>
              <a:t> Schulen präsentieren ihre Projekte.</a:t>
            </a:r>
          </a:p>
          <a:p>
            <a:pPr marL="266700" indent="-266700">
              <a:lnSpc>
                <a:spcPct val="120000"/>
              </a:lnSpc>
              <a:buFontTx/>
              <a:buBlip>
                <a:blip r:embed="rId4"/>
              </a:buBlip>
            </a:pPr>
            <a:r>
              <a:rPr lang="de-DE" dirty="0" smtClean="0">
                <a:solidFill>
                  <a:srgbClr val="255203"/>
                </a:solidFill>
                <a:latin typeface="Century Gothic" charset="0"/>
              </a:rPr>
              <a:t>Regionale Angebote der Gemeinden.</a:t>
            </a:r>
            <a:endParaRPr lang="de-DE" dirty="0">
              <a:solidFill>
                <a:srgbClr val="255203"/>
              </a:solidFill>
              <a:latin typeface="Century Gothic" charset="0"/>
            </a:endParaRPr>
          </a:p>
          <a:p>
            <a:pPr>
              <a:lnSpc>
                <a:spcPct val="120000"/>
              </a:lnSpc>
            </a:pPr>
            <a:endParaRPr lang="de-DE" dirty="0">
              <a:solidFill>
                <a:srgbClr val="255203"/>
              </a:solidFill>
              <a:latin typeface="Century Gothic" charset="0"/>
            </a:endParaRPr>
          </a:p>
        </p:txBody>
      </p:sp>
      <p:pic>
        <p:nvPicPr>
          <p:cNvPr id="13" name="Picture 3" descr="I:\PROJEKTE\UMWELTWOCHE\2013\CI-CD\header-2013-Bil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28" y="3055131"/>
            <a:ext cx="2871300" cy="329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15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I:\PROJEKTE\UMWELTWOCHE\2013\CI-CD\logos2013-jpg\aufweiss-4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804" y="-12352"/>
            <a:ext cx="3240558" cy="154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Line 17"/>
          <p:cNvSpPr>
            <a:spLocks noChangeShapeType="1"/>
          </p:cNvSpPr>
          <p:nvPr/>
        </p:nvSpPr>
        <p:spPr bwMode="auto">
          <a:xfrm flipV="1">
            <a:off x="2862672" y="-12352"/>
            <a:ext cx="8929" cy="3067483"/>
          </a:xfrm>
          <a:prstGeom prst="line">
            <a:avLst/>
          </a:prstGeom>
          <a:noFill/>
          <a:ln w="6350">
            <a:solidFill>
              <a:srgbClr val="DBDCE0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081" name="Text Box 47"/>
          <p:cNvSpPr txBox="1">
            <a:spLocks noChangeArrowheads="1"/>
          </p:cNvSpPr>
          <p:nvPr/>
        </p:nvSpPr>
        <p:spPr bwMode="auto">
          <a:xfrm>
            <a:off x="45216" y="1428756"/>
            <a:ext cx="23290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255203"/>
                </a:solidFill>
                <a:latin typeface="Century Gothic" charset="0"/>
              </a:rPr>
              <a:t>Samstag, </a:t>
            </a:r>
            <a:r>
              <a:rPr lang="de-DE" sz="1200" b="1" dirty="0" smtClean="0">
                <a:solidFill>
                  <a:srgbClr val="255203"/>
                </a:solidFill>
                <a:latin typeface="Century Gothic" charset="0"/>
              </a:rPr>
              <a:t>01. JUNI  2013 </a:t>
            </a:r>
            <a:r>
              <a:rPr lang="de-DE" sz="1200" dirty="0">
                <a:solidFill>
                  <a:srgbClr val="255203"/>
                </a:solidFill>
                <a:latin typeface="Century Gothic" charset="0"/>
              </a:rPr>
              <a:t>bis </a:t>
            </a:r>
          </a:p>
          <a:p>
            <a:r>
              <a:rPr lang="de-DE" sz="1200" dirty="0" smtClean="0">
                <a:solidFill>
                  <a:srgbClr val="255203"/>
                </a:solidFill>
                <a:latin typeface="Century Gothic" charset="0"/>
              </a:rPr>
              <a:t>Sonntag, </a:t>
            </a:r>
            <a:r>
              <a:rPr lang="de-DE" sz="1200" b="1" dirty="0" smtClean="0">
                <a:solidFill>
                  <a:srgbClr val="255203"/>
                </a:solidFill>
                <a:latin typeface="Century Gothic" charset="0"/>
              </a:rPr>
              <a:t>09. JUNI  2013</a:t>
            </a:r>
            <a:endParaRPr lang="de-DE" sz="1200" b="1" dirty="0">
              <a:solidFill>
                <a:srgbClr val="255203"/>
              </a:solidFill>
              <a:latin typeface="Century Gothic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871601" y="1890421"/>
            <a:ext cx="444224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3000" b="1" dirty="0" smtClean="0">
                <a:solidFill>
                  <a:srgbClr val="255203"/>
                </a:solidFill>
                <a:latin typeface="Century Gothic" charset="0"/>
              </a:rPr>
              <a:t>Offene Fragen?</a:t>
            </a:r>
            <a:endParaRPr lang="de-DE" sz="3000" b="1" dirty="0">
              <a:solidFill>
                <a:srgbClr val="255203"/>
              </a:solidFill>
              <a:latin typeface="Century Gothic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2970541" y="2926405"/>
            <a:ext cx="459072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DE" b="1" dirty="0" smtClean="0">
                <a:solidFill>
                  <a:srgbClr val="255203"/>
                </a:solidFill>
                <a:latin typeface="Century Gothic" charset="0"/>
              </a:rPr>
              <a:t>Kontakte:</a:t>
            </a:r>
          </a:p>
          <a:p>
            <a:pPr marL="266700" indent="-266700">
              <a:lnSpc>
                <a:spcPct val="120000"/>
              </a:lnSpc>
              <a:buBlip>
                <a:blip r:embed="rId4"/>
              </a:buBlip>
            </a:pPr>
            <a:r>
              <a:rPr lang="de-DE" b="1" dirty="0" smtClean="0">
                <a:solidFill>
                  <a:srgbClr val="255203"/>
                </a:solidFill>
                <a:latin typeface="Century Gothic" charset="0"/>
              </a:rPr>
              <a:t>Jürgen Ulmer</a:t>
            </a:r>
          </a:p>
          <a:p>
            <a:pPr>
              <a:lnSpc>
                <a:spcPct val="120000"/>
              </a:lnSpc>
            </a:pPr>
            <a:r>
              <a:rPr lang="de-DE" b="1" dirty="0" smtClean="0">
                <a:solidFill>
                  <a:srgbClr val="255203"/>
                </a:solidFill>
                <a:latin typeface="Century Gothic" charset="0"/>
              </a:rPr>
              <a:t> </a:t>
            </a:r>
            <a:r>
              <a:rPr lang="de-DE" sz="1400" b="1" dirty="0">
                <a:solidFill>
                  <a:srgbClr val="255203"/>
                </a:solidFill>
                <a:latin typeface="Century Gothic" charset="0"/>
              </a:rPr>
              <a:t>(</a:t>
            </a:r>
            <a:r>
              <a:rPr lang="de-DE" sz="1400" b="1" dirty="0">
                <a:solidFill>
                  <a:srgbClr val="255203"/>
                </a:solidFill>
                <a:latin typeface="Century Gothic" charset="0"/>
                <a:hlinkClick r:id="rId5"/>
              </a:rPr>
              <a:t>j.ulmer@gemeindehaus.at</a:t>
            </a:r>
            <a:r>
              <a:rPr lang="de-DE" sz="1400" b="1" dirty="0" smtClean="0">
                <a:solidFill>
                  <a:srgbClr val="255203"/>
                </a:solidFill>
                <a:latin typeface="Century Gothic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de-DE" sz="1400" b="1" dirty="0" smtClean="0">
              <a:solidFill>
                <a:srgbClr val="255203"/>
              </a:solidFill>
              <a:latin typeface="Century Gothic" charset="0"/>
            </a:endParaRPr>
          </a:p>
          <a:p>
            <a:pPr marL="266700" indent="-266700">
              <a:lnSpc>
                <a:spcPct val="120000"/>
              </a:lnSpc>
              <a:buBlip>
                <a:blip r:embed="rId4"/>
              </a:buBlip>
            </a:pPr>
            <a:r>
              <a:rPr lang="de-DE" b="1" dirty="0" err="1" smtClean="0">
                <a:solidFill>
                  <a:srgbClr val="255203"/>
                </a:solidFill>
                <a:latin typeface="Century Gothic" charset="0"/>
              </a:rPr>
              <a:t>Dipl.Päd</a:t>
            </a:r>
            <a:r>
              <a:rPr lang="de-DE" b="1" dirty="0" smtClean="0">
                <a:solidFill>
                  <a:srgbClr val="255203"/>
                </a:solidFill>
                <a:latin typeface="Century Gothic" charset="0"/>
              </a:rPr>
              <a:t>. Ingrid Benedikt</a:t>
            </a:r>
          </a:p>
          <a:p>
            <a:pPr>
              <a:lnSpc>
                <a:spcPct val="120000"/>
              </a:lnSpc>
            </a:pPr>
            <a:r>
              <a:rPr lang="de-DE" sz="1400" b="1" dirty="0" smtClean="0">
                <a:solidFill>
                  <a:srgbClr val="255203"/>
                </a:solidFill>
                <a:latin typeface="Century Gothic" charset="0"/>
              </a:rPr>
              <a:t>(</a:t>
            </a:r>
            <a:r>
              <a:rPr lang="de-DE" sz="1400" b="1" dirty="0">
                <a:solidFill>
                  <a:srgbClr val="255203"/>
                </a:solidFill>
                <a:latin typeface="Century Gothic" charset="0"/>
                <a:hlinkClick r:id="rId6"/>
              </a:rPr>
              <a:t>ingrid.benedikt@aon.at</a:t>
            </a:r>
            <a:r>
              <a:rPr lang="de-DE" sz="1400" b="1" dirty="0" smtClean="0">
                <a:solidFill>
                  <a:srgbClr val="255203"/>
                </a:solidFill>
                <a:latin typeface="Century Gothic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de-DE" sz="1400" b="1" dirty="0" smtClean="0">
              <a:solidFill>
                <a:srgbClr val="255203"/>
              </a:solidFill>
              <a:latin typeface="Century Gothic" charset="0"/>
            </a:endParaRPr>
          </a:p>
          <a:p>
            <a:pPr marL="266700" indent="-266700">
              <a:lnSpc>
                <a:spcPct val="120000"/>
              </a:lnSpc>
              <a:buBlip>
                <a:blip r:embed="rId4"/>
              </a:buBlip>
            </a:pPr>
            <a:r>
              <a:rPr lang="de-DE" b="1" dirty="0" smtClean="0">
                <a:solidFill>
                  <a:srgbClr val="255203"/>
                </a:solidFill>
                <a:latin typeface="Century Gothic" charset="0"/>
              </a:rPr>
              <a:t>Mag. Elisabeth Mettauer-Stubler</a:t>
            </a:r>
          </a:p>
          <a:p>
            <a:pPr>
              <a:lnSpc>
                <a:spcPct val="120000"/>
              </a:lnSpc>
            </a:pPr>
            <a:r>
              <a:rPr lang="de-DE" sz="1600" b="1" dirty="0" smtClean="0">
                <a:solidFill>
                  <a:srgbClr val="255203"/>
                </a:solidFill>
                <a:latin typeface="Century Gothic" charset="0"/>
              </a:rPr>
              <a:t>(</a:t>
            </a:r>
            <a:r>
              <a:rPr lang="de-DE" sz="1600" b="1" dirty="0" smtClean="0">
                <a:solidFill>
                  <a:srgbClr val="255203"/>
                </a:solidFill>
                <a:latin typeface="Century Gothic" charset="0"/>
                <a:hlinkClick r:id="rId7"/>
              </a:rPr>
              <a:t>Elisabeth.Mettauer-Stubler@lsr-vbg.gv.at</a:t>
            </a:r>
            <a:r>
              <a:rPr lang="de-DE" sz="1600" b="1" dirty="0" smtClean="0">
                <a:solidFill>
                  <a:srgbClr val="255203"/>
                </a:solidFill>
                <a:latin typeface="Century Gothic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de-DE" sz="1600" b="1" dirty="0" smtClean="0">
              <a:solidFill>
                <a:srgbClr val="255203"/>
              </a:solidFill>
              <a:latin typeface="Century Gothic" charset="0"/>
            </a:endParaRPr>
          </a:p>
          <a:p>
            <a:pPr marL="266700" indent="-266700">
              <a:lnSpc>
                <a:spcPct val="120000"/>
              </a:lnSpc>
              <a:buBlip>
                <a:blip r:embed="rId4"/>
              </a:buBlip>
            </a:pPr>
            <a:r>
              <a:rPr lang="de-DE" b="1" dirty="0" smtClean="0">
                <a:solidFill>
                  <a:srgbClr val="255203"/>
                </a:solidFill>
                <a:latin typeface="Century Gothic" charset="0"/>
              </a:rPr>
              <a:t>FI Beate Köb</a:t>
            </a:r>
          </a:p>
          <a:p>
            <a:pPr>
              <a:lnSpc>
                <a:spcPct val="120000"/>
              </a:lnSpc>
            </a:pPr>
            <a:r>
              <a:rPr lang="de-DE" sz="1600" b="1" dirty="0" smtClean="0">
                <a:solidFill>
                  <a:srgbClr val="255203"/>
                </a:solidFill>
                <a:latin typeface="Century Gothic" charset="0"/>
              </a:rPr>
              <a:t>(</a:t>
            </a:r>
            <a:r>
              <a:rPr lang="de-DE" sz="1600" b="1" dirty="0" smtClean="0">
                <a:solidFill>
                  <a:srgbClr val="255203"/>
                </a:solidFill>
                <a:latin typeface="Century Gothic" charset="0"/>
                <a:hlinkClick r:id="rId8"/>
              </a:rPr>
              <a:t>beate.koeb@lsr-vbg.gv.at</a:t>
            </a:r>
            <a:r>
              <a:rPr lang="de-DE" sz="1600" b="1" dirty="0" smtClean="0">
                <a:solidFill>
                  <a:srgbClr val="255203"/>
                </a:solidFill>
                <a:latin typeface="Century Gothic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de-DE" sz="1600" b="1" dirty="0" smtClean="0">
              <a:solidFill>
                <a:srgbClr val="255203"/>
              </a:solidFill>
              <a:latin typeface="Century Gothic" charset="0"/>
            </a:endParaRPr>
          </a:p>
          <a:p>
            <a:pPr>
              <a:lnSpc>
                <a:spcPct val="120000"/>
              </a:lnSpc>
            </a:pPr>
            <a:endParaRPr lang="de-DE" dirty="0">
              <a:solidFill>
                <a:srgbClr val="255203"/>
              </a:solidFill>
              <a:latin typeface="Century Gothic" charset="0"/>
            </a:endParaRPr>
          </a:p>
          <a:p>
            <a:pPr>
              <a:lnSpc>
                <a:spcPct val="120000"/>
              </a:lnSpc>
            </a:pPr>
            <a:endParaRPr lang="de-DE" dirty="0">
              <a:solidFill>
                <a:srgbClr val="255203"/>
              </a:solidFill>
              <a:latin typeface="Century Gothic" charset="0"/>
            </a:endParaRPr>
          </a:p>
        </p:txBody>
      </p:sp>
      <p:pic>
        <p:nvPicPr>
          <p:cNvPr id="13" name="Picture 3" descr="I:\PROJEKTE\UMWELTWOCHE\2013\CI-CD\header-2013-Bil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28" y="3055131"/>
            <a:ext cx="2871300" cy="329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87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338</Words>
  <Application>Microsoft Office PowerPoint</Application>
  <PresentationFormat>Benutzerdefiniert</PresentationFormat>
  <Paragraphs>79</Paragraphs>
  <Slides>10</Slides>
  <Notes>10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Alois Mätzler</dc:creator>
  <cp:lastModifiedBy>Koeb Beate</cp:lastModifiedBy>
  <cp:revision>239</cp:revision>
  <dcterms:created xsi:type="dcterms:W3CDTF">2010-01-23T08:47:34Z</dcterms:created>
  <dcterms:modified xsi:type="dcterms:W3CDTF">2013-01-25T14:09:55Z</dcterms:modified>
</cp:coreProperties>
</file>